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6" r:id="rId10"/>
    <p:sldId id="267" r:id="rId11"/>
    <p:sldId id="265" r:id="rId12"/>
    <p:sldId id="269" r:id="rId13"/>
    <p:sldId id="272"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EE523B4-24EF-46A7-B932-4517DEA4F7D0}"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09F84-0CF2-4CBD-8C31-839E56657F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62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E523B4-24EF-46A7-B932-4517DEA4F7D0}"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4601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E523B4-24EF-46A7-B932-4517DEA4F7D0}"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09F84-0CF2-4CBD-8C31-839E56657F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70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E523B4-24EF-46A7-B932-4517DEA4F7D0}"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4131789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E523B4-24EF-46A7-B932-4517DEA4F7D0}"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09F84-0CF2-4CBD-8C31-839E56657F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15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E523B4-24EF-46A7-B932-4517DEA4F7D0}"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317565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E523B4-24EF-46A7-B932-4517DEA4F7D0}" type="datetimeFigureOut">
              <a:rPr lang="en-US" smtClean="0"/>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849026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523B4-24EF-46A7-B932-4517DEA4F7D0}" type="datetimeFigureOut">
              <a:rPr lang="en-US" smtClean="0"/>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14017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523B4-24EF-46A7-B932-4517DEA4F7D0}" type="datetimeFigureOut">
              <a:rPr lang="en-US" smtClean="0"/>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2896874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E523B4-24EF-46A7-B932-4517DEA4F7D0}"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09F84-0CF2-4CBD-8C31-839E56657F85}" type="slidenum">
              <a:rPr lang="en-US" smtClean="0"/>
              <a:t>‹#›</a:t>
            </a:fld>
            <a:endParaRPr lang="en-US"/>
          </a:p>
        </p:txBody>
      </p:sp>
    </p:spTree>
    <p:extLst>
      <p:ext uri="{BB962C8B-B14F-4D97-AF65-F5344CB8AC3E}">
        <p14:creationId xmlns:p14="http://schemas.microsoft.com/office/powerpoint/2010/main" val="244960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523B4-24EF-46A7-B932-4517DEA4F7D0}"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09F84-0CF2-4CBD-8C31-839E56657F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347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EE523B4-24EF-46A7-B932-4517DEA4F7D0}" type="datetimeFigureOut">
              <a:rPr lang="en-US" smtClean="0"/>
              <a:t>10/22/2023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109F84-0CF2-4CBD-8C31-839E56657F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669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D508-EB67-2FA2-A6FB-A034B289F1A4}"/>
              </a:ext>
            </a:extLst>
          </p:cNvPr>
          <p:cNvSpPr>
            <a:spLocks noGrp="1"/>
          </p:cNvSpPr>
          <p:nvPr>
            <p:ph type="ctrTitle"/>
          </p:nvPr>
        </p:nvSpPr>
        <p:spPr/>
        <p:txBody>
          <a:bodyPr/>
          <a:lstStyle/>
          <a:p>
            <a:r>
              <a:rPr lang="en-US" dirty="0"/>
              <a:t>Open Innovation for Sustainable Global Mobility</a:t>
            </a:r>
          </a:p>
        </p:txBody>
      </p:sp>
      <p:sp>
        <p:nvSpPr>
          <p:cNvPr id="3" name="Subtitle 2">
            <a:extLst>
              <a:ext uri="{FF2B5EF4-FFF2-40B4-BE49-F238E27FC236}">
                <a16:creationId xmlns:a16="http://schemas.microsoft.com/office/drawing/2014/main" id="{EFBFDE26-19C3-D106-5A5C-3CD5F7B06DEA}"/>
              </a:ext>
            </a:extLst>
          </p:cNvPr>
          <p:cNvSpPr>
            <a:spLocks noGrp="1"/>
          </p:cNvSpPr>
          <p:nvPr>
            <p:ph type="subTitle" idx="1"/>
          </p:nvPr>
        </p:nvSpPr>
        <p:spPr/>
        <p:txBody>
          <a:bodyPr/>
          <a:lstStyle/>
          <a:p>
            <a:r>
              <a:rPr lang="en-US" dirty="0" err="1"/>
              <a:t>BlueberryCider</a:t>
            </a:r>
            <a:endParaRPr lang="en-US" dirty="0"/>
          </a:p>
        </p:txBody>
      </p:sp>
    </p:spTree>
    <p:extLst>
      <p:ext uri="{BB962C8B-B14F-4D97-AF65-F5344CB8AC3E}">
        <p14:creationId xmlns:p14="http://schemas.microsoft.com/office/powerpoint/2010/main" val="2020347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78178-3EF2-CA07-885F-B41CB11A9707}"/>
              </a:ext>
            </a:extLst>
          </p:cNvPr>
          <p:cNvPicPr>
            <a:picLocks noChangeAspect="1"/>
          </p:cNvPicPr>
          <p:nvPr/>
        </p:nvPicPr>
        <p:blipFill>
          <a:blip r:embed="rId2"/>
          <a:stretch>
            <a:fillRect/>
          </a:stretch>
        </p:blipFill>
        <p:spPr>
          <a:xfrm>
            <a:off x="1990136" y="345428"/>
            <a:ext cx="7682782" cy="5929865"/>
          </a:xfrm>
          <a:prstGeom prst="rect">
            <a:avLst/>
          </a:prstGeom>
        </p:spPr>
      </p:pic>
    </p:spTree>
    <p:extLst>
      <p:ext uri="{BB962C8B-B14F-4D97-AF65-F5344CB8AC3E}">
        <p14:creationId xmlns:p14="http://schemas.microsoft.com/office/powerpoint/2010/main" val="63480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5171-35C2-0253-AA8C-6091B9C64339}"/>
              </a:ext>
            </a:extLst>
          </p:cNvPr>
          <p:cNvSpPr>
            <a:spLocks noGrp="1"/>
          </p:cNvSpPr>
          <p:nvPr>
            <p:ph type="title"/>
          </p:nvPr>
        </p:nvSpPr>
        <p:spPr/>
        <p:txBody>
          <a:bodyPr/>
          <a:lstStyle/>
          <a:p>
            <a:r>
              <a:rPr lang="en-US" dirty="0">
                <a:solidFill>
                  <a:schemeClr val="accent2"/>
                </a:solidFill>
              </a:rPr>
              <a:t>Major hotspots</a:t>
            </a:r>
            <a:endParaRPr lang="en-US" dirty="0"/>
          </a:p>
        </p:txBody>
      </p:sp>
      <p:pic>
        <p:nvPicPr>
          <p:cNvPr id="6" name="Content Placeholder 5">
            <a:extLst>
              <a:ext uri="{FF2B5EF4-FFF2-40B4-BE49-F238E27FC236}">
                <a16:creationId xmlns:a16="http://schemas.microsoft.com/office/drawing/2014/main" id="{26317C6D-0327-C372-570F-9971CC16264D}"/>
              </a:ext>
            </a:extLst>
          </p:cNvPr>
          <p:cNvPicPr>
            <a:picLocks noGrp="1" noChangeAspect="1"/>
          </p:cNvPicPr>
          <p:nvPr>
            <p:ph idx="1"/>
          </p:nvPr>
        </p:nvPicPr>
        <p:blipFill>
          <a:blip r:embed="rId2"/>
          <a:stretch>
            <a:fillRect/>
          </a:stretch>
        </p:blipFill>
        <p:spPr>
          <a:xfrm>
            <a:off x="5732929" y="1740686"/>
            <a:ext cx="5678488" cy="3376627"/>
          </a:xfrm>
        </p:spPr>
      </p:pic>
      <p:sp>
        <p:nvSpPr>
          <p:cNvPr id="4" name="Text Placeholder 3">
            <a:extLst>
              <a:ext uri="{FF2B5EF4-FFF2-40B4-BE49-F238E27FC236}">
                <a16:creationId xmlns:a16="http://schemas.microsoft.com/office/drawing/2014/main" id="{B87E6489-6192-285F-6FC9-FBF13007E1CF}"/>
              </a:ext>
            </a:extLst>
          </p:cNvPr>
          <p:cNvSpPr>
            <a:spLocks noGrp="1"/>
          </p:cNvSpPr>
          <p:nvPr>
            <p:ph type="body" sz="half" idx="2"/>
          </p:nvPr>
        </p:nvSpPr>
        <p:spPr/>
        <p:txBody>
          <a:bodyPr>
            <a:normAutofit lnSpcReduction="10000"/>
          </a:bodyPr>
          <a:lstStyle/>
          <a:p>
            <a:pPr marL="285750" indent="-285750">
              <a:buFont typeface="Wingdings" panose="05000000000000000000" pitchFamily="2" charset="2"/>
              <a:buChar char="ü"/>
            </a:pPr>
            <a:r>
              <a:rPr lang="en-US" dirty="0"/>
              <a:t>We’ve used the </a:t>
            </a:r>
            <a:r>
              <a:rPr lang="en-US" dirty="0" err="1"/>
              <a:t>osmnx</a:t>
            </a:r>
            <a:r>
              <a:rPr lang="en-US" dirty="0"/>
              <a:t> library to work with </a:t>
            </a:r>
            <a:r>
              <a:rPr lang="en-US" dirty="0" err="1"/>
              <a:t>OpenStreeMap</a:t>
            </a:r>
            <a:r>
              <a:rPr lang="en-US" dirty="0"/>
              <a:t> data. </a:t>
            </a:r>
          </a:p>
          <a:p>
            <a:pPr marL="285750" indent="-285750">
              <a:buFont typeface="Wingdings" panose="05000000000000000000" pitchFamily="2" charset="2"/>
              <a:buChar char="ü"/>
            </a:pPr>
            <a:r>
              <a:rPr lang="en-US" dirty="0"/>
              <a:t>OSM data has a feature called ‘amenity’ which accurately tags each coordinate to a particular category. </a:t>
            </a:r>
          </a:p>
          <a:p>
            <a:pPr marL="285750" indent="-285750">
              <a:buFont typeface="Wingdings" panose="05000000000000000000" pitchFamily="2" charset="2"/>
              <a:buChar char="ü"/>
            </a:pPr>
            <a:r>
              <a:rPr lang="en-US" dirty="0"/>
              <a:t>Based on looking at the list of available ‘amenity’, we’ve finalized on the following tags as they satisfy our criteria of a hotspot : [fuel, parking, </a:t>
            </a:r>
            <a:r>
              <a:rPr lang="en-US" dirty="0" err="1"/>
              <a:t>events_venue</a:t>
            </a:r>
            <a:r>
              <a:rPr lang="en-US" dirty="0"/>
              <a:t>, college, hospital, university, </a:t>
            </a:r>
            <a:r>
              <a:rPr lang="en-US" dirty="0" err="1"/>
              <a:t>food_court</a:t>
            </a:r>
            <a:r>
              <a:rPr lang="en-US" dirty="0"/>
              <a:t>, </a:t>
            </a:r>
            <a:r>
              <a:rPr lang="en-US" dirty="0" err="1"/>
              <a:t>exhibition_centre</a:t>
            </a:r>
            <a:r>
              <a:rPr lang="en-US" dirty="0"/>
              <a:t>, townhall, stadium, </a:t>
            </a:r>
            <a:r>
              <a:rPr lang="en-US" dirty="0" err="1"/>
              <a:t>conference_cetre</a:t>
            </a:r>
            <a:r>
              <a:rPr lang="en-US" dirty="0"/>
              <a:t>]</a:t>
            </a:r>
          </a:p>
          <a:p>
            <a:pPr marL="285750" indent="-285750">
              <a:buFont typeface="Wingdings" panose="05000000000000000000" pitchFamily="2" charset="2"/>
              <a:buChar char="ü"/>
            </a:pPr>
            <a:r>
              <a:rPr lang="en-US" dirty="0"/>
              <a:t>There were a total of 6599 hotspots </a:t>
            </a:r>
            <a:r>
              <a:rPr lang="en-US" dirty="0" err="1"/>
              <a:t>avaialbe</a:t>
            </a:r>
            <a:r>
              <a:rPr lang="en-US" dirty="0"/>
              <a:t> in the chose </a:t>
            </a:r>
            <a:r>
              <a:rPr lang="en-US" dirty="0" err="1"/>
              <a:t>raidus</a:t>
            </a:r>
            <a:endParaRPr lang="en-US" dirty="0"/>
          </a:p>
        </p:txBody>
      </p:sp>
    </p:spTree>
    <p:extLst>
      <p:ext uri="{BB962C8B-B14F-4D97-AF65-F5344CB8AC3E}">
        <p14:creationId xmlns:p14="http://schemas.microsoft.com/office/powerpoint/2010/main" val="199516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58A9-3342-1867-F425-B9F5C2FC50A0}"/>
              </a:ext>
            </a:extLst>
          </p:cNvPr>
          <p:cNvSpPr>
            <a:spLocks noGrp="1"/>
          </p:cNvSpPr>
          <p:nvPr>
            <p:ph type="title"/>
          </p:nvPr>
        </p:nvSpPr>
        <p:spPr/>
        <p:txBody>
          <a:bodyPr/>
          <a:lstStyle/>
          <a:p>
            <a:r>
              <a:rPr lang="en-US" dirty="0">
                <a:solidFill>
                  <a:schemeClr val="accent2"/>
                </a:solidFill>
              </a:rPr>
              <a:t>Public Service spots and places of recreation</a:t>
            </a:r>
          </a:p>
        </p:txBody>
      </p:sp>
      <p:sp>
        <p:nvSpPr>
          <p:cNvPr id="3" name="Text Placeholder 2">
            <a:extLst>
              <a:ext uri="{FF2B5EF4-FFF2-40B4-BE49-F238E27FC236}">
                <a16:creationId xmlns:a16="http://schemas.microsoft.com/office/drawing/2014/main" id="{3BD7E9A9-BB71-38E0-B774-E054D9EB4729}"/>
              </a:ext>
            </a:extLst>
          </p:cNvPr>
          <p:cNvSpPr>
            <a:spLocks noGrp="1"/>
          </p:cNvSpPr>
          <p:nvPr>
            <p:ph type="body" idx="1"/>
          </p:nvPr>
        </p:nvSpPr>
        <p:spPr/>
        <p:txBody>
          <a:bodyPr>
            <a:normAutofit fontScale="62500" lnSpcReduction="20000"/>
          </a:bodyPr>
          <a:lstStyle/>
          <a:p>
            <a:r>
              <a:rPr lang="en-US" b="0" i="0" dirty="0">
                <a:solidFill>
                  <a:schemeClr val="accent2">
                    <a:lumMod val="50000"/>
                  </a:schemeClr>
                </a:solidFill>
                <a:effectLst/>
                <a:latin typeface="-apple-system"/>
              </a:rPr>
              <a:t>['school', 'pharmacy', '</a:t>
            </a:r>
            <a:r>
              <a:rPr lang="en-US" b="0" i="0" dirty="0" err="1">
                <a:solidFill>
                  <a:schemeClr val="accent2">
                    <a:lumMod val="50000"/>
                  </a:schemeClr>
                </a:solidFill>
                <a:effectLst/>
                <a:latin typeface="-apple-system"/>
              </a:rPr>
              <a:t>place_of_worship</a:t>
            </a:r>
            <a:r>
              <a:rPr lang="en-US" b="0" i="0" dirty="0">
                <a:solidFill>
                  <a:schemeClr val="accent2">
                    <a:lumMod val="50000"/>
                  </a:schemeClr>
                </a:solidFill>
                <a:effectLst/>
                <a:latin typeface="-apple-system"/>
              </a:rPr>
              <a:t>', 'bank', 'doctors', 'kindergarten', '</a:t>
            </a:r>
            <a:r>
              <a:rPr lang="en-US" b="0" i="0" dirty="0" err="1">
                <a:solidFill>
                  <a:schemeClr val="accent2">
                    <a:lumMod val="50000"/>
                  </a:schemeClr>
                </a:solidFill>
                <a:effectLst/>
                <a:latin typeface="-apple-system"/>
              </a:rPr>
              <a:t>social_facility</a:t>
            </a:r>
            <a:r>
              <a:rPr lang="en-US" b="0" i="0" dirty="0">
                <a:solidFill>
                  <a:schemeClr val="accent2">
                    <a:lumMod val="50000"/>
                  </a:schemeClr>
                </a:solidFill>
                <a:effectLst/>
                <a:latin typeface="-apple-system"/>
              </a:rPr>
              <a:t>', '</a:t>
            </a:r>
            <a:r>
              <a:rPr lang="en-US" b="0" i="0" dirty="0" err="1">
                <a:solidFill>
                  <a:schemeClr val="accent2">
                    <a:lumMod val="50000"/>
                  </a:schemeClr>
                </a:solidFill>
                <a:effectLst/>
                <a:latin typeface="-apple-system"/>
              </a:rPr>
              <a:t>post_office</a:t>
            </a:r>
            <a:r>
              <a:rPr lang="en-US" b="0" i="0" dirty="0">
                <a:solidFill>
                  <a:schemeClr val="accent2">
                    <a:lumMod val="50000"/>
                  </a:schemeClr>
                </a:solidFill>
                <a:effectLst/>
                <a:latin typeface="-apple-system"/>
              </a:rPr>
              <a:t>', 'clinic', 'childcare', 'library', 'police', 'veterinary', </a:t>
            </a:r>
            <a:r>
              <a:rPr lang="en-US" b="0" i="0" dirty="0" err="1">
                <a:solidFill>
                  <a:schemeClr val="accent2">
                    <a:lumMod val="50000"/>
                  </a:schemeClr>
                </a:solidFill>
                <a:effectLst/>
                <a:latin typeface="-apple-system"/>
              </a:rPr>
              <a:t>nursing_home</a:t>
            </a:r>
            <a:r>
              <a:rPr lang="en-US" b="0" i="0" dirty="0">
                <a:solidFill>
                  <a:schemeClr val="accent2">
                    <a:lumMod val="50000"/>
                  </a:schemeClr>
                </a:solidFill>
                <a:effectLst/>
                <a:latin typeface="-apple-system"/>
              </a:rPr>
              <a:t>', </a:t>
            </a:r>
            <a:r>
              <a:rPr lang="en-US" b="0" i="0" dirty="0" err="1">
                <a:solidFill>
                  <a:schemeClr val="accent2">
                    <a:lumMod val="50000"/>
                  </a:schemeClr>
                </a:solidFill>
                <a:effectLst/>
                <a:latin typeface="-apple-system"/>
              </a:rPr>
              <a:t>post_depot</a:t>
            </a:r>
            <a:r>
              <a:rPr lang="en-US" b="0" i="0" dirty="0">
                <a:solidFill>
                  <a:schemeClr val="accent2">
                    <a:lumMod val="50000"/>
                  </a:schemeClr>
                </a:solidFill>
                <a:effectLst/>
                <a:latin typeface="-apple-system"/>
              </a:rPr>
              <a:t>', '</a:t>
            </a:r>
            <a:r>
              <a:rPr lang="en-US" b="0" i="0" dirty="0" err="1">
                <a:solidFill>
                  <a:schemeClr val="accent2">
                    <a:lumMod val="50000"/>
                  </a:schemeClr>
                </a:solidFill>
                <a:effectLst/>
                <a:latin typeface="-apple-system"/>
              </a:rPr>
              <a:t>fire_station</a:t>
            </a:r>
            <a:r>
              <a:rPr lang="en-US" b="0" i="0" dirty="0">
                <a:solidFill>
                  <a:schemeClr val="accent2">
                    <a:lumMod val="50000"/>
                  </a:schemeClr>
                </a:solidFill>
                <a:effectLst/>
                <a:latin typeface="-apple-system"/>
              </a:rPr>
              <a:t>', 'courthouse’]  - 3186 spots</a:t>
            </a:r>
            <a:endParaRPr lang="en-US" dirty="0">
              <a:solidFill>
                <a:schemeClr val="accent2">
                  <a:lumMod val="50000"/>
                </a:schemeClr>
              </a:solidFill>
            </a:endParaRPr>
          </a:p>
        </p:txBody>
      </p:sp>
      <p:sp>
        <p:nvSpPr>
          <p:cNvPr id="5" name="Text Placeholder 4">
            <a:extLst>
              <a:ext uri="{FF2B5EF4-FFF2-40B4-BE49-F238E27FC236}">
                <a16:creationId xmlns:a16="http://schemas.microsoft.com/office/drawing/2014/main" id="{02AEA591-11A8-2084-7C6A-7CEEB8592A1E}"/>
              </a:ext>
            </a:extLst>
          </p:cNvPr>
          <p:cNvSpPr>
            <a:spLocks noGrp="1"/>
          </p:cNvSpPr>
          <p:nvPr>
            <p:ph type="body" sz="quarter" idx="3"/>
          </p:nvPr>
        </p:nvSpPr>
        <p:spPr/>
        <p:txBody>
          <a:bodyPr>
            <a:normAutofit fontScale="62500" lnSpcReduction="20000"/>
          </a:bodyPr>
          <a:lstStyle/>
          <a:p>
            <a:r>
              <a:rPr lang="en-US" b="0" i="0" dirty="0">
                <a:solidFill>
                  <a:srgbClr val="7030A0"/>
                </a:solidFill>
                <a:effectLst/>
                <a:latin typeface="-apple-system"/>
              </a:rPr>
              <a:t>['restaurant', 'cafe', 'pub', 'bar', 'theatre', '</a:t>
            </a:r>
            <a:r>
              <a:rPr lang="en-US" b="0" i="0" dirty="0" err="1">
                <a:solidFill>
                  <a:srgbClr val="7030A0"/>
                </a:solidFill>
                <a:effectLst/>
                <a:latin typeface="-apple-system"/>
              </a:rPr>
              <a:t>arts_centre</a:t>
            </a:r>
            <a:r>
              <a:rPr lang="en-US" b="0" i="0" dirty="0">
                <a:solidFill>
                  <a:srgbClr val="7030A0"/>
                </a:solidFill>
                <a:effectLst/>
                <a:latin typeface="-apple-system"/>
              </a:rPr>
              <a:t>', 'cinema', 'nightclub’] - 3128</a:t>
            </a:r>
            <a:endParaRPr lang="en-US" dirty="0">
              <a:solidFill>
                <a:srgbClr val="7030A0"/>
              </a:solidFill>
            </a:endParaRPr>
          </a:p>
        </p:txBody>
      </p:sp>
      <p:pic>
        <p:nvPicPr>
          <p:cNvPr id="7" name="Content Placeholder 5">
            <a:extLst>
              <a:ext uri="{FF2B5EF4-FFF2-40B4-BE49-F238E27FC236}">
                <a16:creationId xmlns:a16="http://schemas.microsoft.com/office/drawing/2014/main" id="{CECE21F8-AB8F-ED71-F587-D54D835079B2}"/>
              </a:ext>
            </a:extLst>
          </p:cNvPr>
          <p:cNvPicPr>
            <a:picLocks noGrp="1" noChangeAspect="1"/>
          </p:cNvPicPr>
          <p:nvPr>
            <p:ph sz="half" idx="2"/>
          </p:nvPr>
        </p:nvPicPr>
        <p:blipFill>
          <a:blip r:embed="rId2"/>
          <a:stretch>
            <a:fillRect/>
          </a:stretch>
        </p:blipFill>
        <p:spPr>
          <a:xfrm>
            <a:off x="1023938" y="3200138"/>
            <a:ext cx="4754562" cy="2875486"/>
          </a:xfrm>
        </p:spPr>
      </p:pic>
      <p:pic>
        <p:nvPicPr>
          <p:cNvPr id="8" name="Content Placeholder 7">
            <a:extLst>
              <a:ext uri="{FF2B5EF4-FFF2-40B4-BE49-F238E27FC236}">
                <a16:creationId xmlns:a16="http://schemas.microsoft.com/office/drawing/2014/main" id="{A57B9E8D-4066-05A3-1A9B-09F97C4D9E74}"/>
              </a:ext>
            </a:extLst>
          </p:cNvPr>
          <p:cNvPicPr>
            <a:picLocks noGrp="1" noChangeAspect="1"/>
          </p:cNvPicPr>
          <p:nvPr>
            <p:ph sz="quarter" idx="4"/>
          </p:nvPr>
        </p:nvPicPr>
        <p:blipFill>
          <a:blip r:embed="rId3"/>
          <a:stretch>
            <a:fillRect/>
          </a:stretch>
        </p:blipFill>
        <p:spPr>
          <a:xfrm>
            <a:off x="5991225" y="3212876"/>
            <a:ext cx="4754563" cy="2850010"/>
          </a:xfrm>
        </p:spPr>
      </p:pic>
    </p:spTree>
    <p:extLst>
      <p:ext uri="{BB962C8B-B14F-4D97-AF65-F5344CB8AC3E}">
        <p14:creationId xmlns:p14="http://schemas.microsoft.com/office/powerpoint/2010/main" val="119960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0255-1680-28E2-713A-E0E7FB5DF1FD}"/>
              </a:ext>
            </a:extLst>
          </p:cNvPr>
          <p:cNvSpPr>
            <a:spLocks noGrp="1"/>
          </p:cNvSpPr>
          <p:nvPr>
            <p:ph type="title"/>
          </p:nvPr>
        </p:nvSpPr>
        <p:spPr/>
        <p:txBody>
          <a:bodyPr/>
          <a:lstStyle/>
          <a:p>
            <a:r>
              <a:rPr lang="en-US" dirty="0">
                <a:solidFill>
                  <a:schemeClr val="accent1"/>
                </a:solidFill>
              </a:rPr>
              <a:t>Objective Function</a:t>
            </a:r>
          </a:p>
        </p:txBody>
      </p:sp>
      <p:sp>
        <p:nvSpPr>
          <p:cNvPr id="3" name="Content Placeholder 2">
            <a:extLst>
              <a:ext uri="{FF2B5EF4-FFF2-40B4-BE49-F238E27FC236}">
                <a16:creationId xmlns:a16="http://schemas.microsoft.com/office/drawing/2014/main" id="{04ED79C2-1697-05C6-63D7-D895210FE9CE}"/>
              </a:ext>
            </a:extLst>
          </p:cNvPr>
          <p:cNvSpPr>
            <a:spLocks noGrp="1"/>
          </p:cNvSpPr>
          <p:nvPr>
            <p:ph idx="1"/>
          </p:nvPr>
        </p:nvSpPr>
        <p:spPr/>
        <p:txBody>
          <a:bodyPr/>
          <a:lstStyle/>
          <a:p>
            <a:r>
              <a:rPr lang="en-US" dirty="0"/>
              <a:t>The function gives more priority to</a:t>
            </a:r>
          </a:p>
          <a:p>
            <a:r>
              <a:rPr lang="en-US" dirty="0"/>
              <a:t>public spots and recreation spots</a:t>
            </a:r>
          </a:p>
          <a:p>
            <a:pPr marL="0" indent="0">
              <a:buNone/>
            </a:pPr>
            <a:r>
              <a:rPr lang="en-US" dirty="0"/>
              <a:t> and less priority to EV Charging locations. </a:t>
            </a:r>
          </a:p>
          <a:p>
            <a:pPr marL="0" indent="0">
              <a:buNone/>
            </a:pPr>
            <a:endParaRPr lang="en-US" dirty="0"/>
          </a:p>
          <a:p>
            <a:pPr marL="0" indent="0">
              <a:buNone/>
            </a:pPr>
            <a:r>
              <a:rPr lang="en-US" dirty="0"/>
              <a:t>Therefore an optimal EV charging location </a:t>
            </a:r>
          </a:p>
          <a:p>
            <a:pPr marL="0" indent="0">
              <a:buNone/>
            </a:pPr>
            <a:r>
              <a:rPr lang="en-US" dirty="0"/>
              <a:t>would be where there are more public </a:t>
            </a:r>
          </a:p>
          <a:p>
            <a:pPr marL="0" indent="0">
              <a:buNone/>
            </a:pPr>
            <a:r>
              <a:rPr lang="en-US" dirty="0"/>
              <a:t>and recreation spots and less EV charging </a:t>
            </a:r>
          </a:p>
          <a:p>
            <a:pPr marL="0" indent="0">
              <a:buNone/>
            </a:pPr>
            <a:r>
              <a:rPr lang="en-US" dirty="0"/>
              <a:t>spots </a:t>
            </a:r>
          </a:p>
        </p:txBody>
      </p:sp>
      <p:pic>
        <p:nvPicPr>
          <p:cNvPr id="5" name="Picture 4">
            <a:extLst>
              <a:ext uri="{FF2B5EF4-FFF2-40B4-BE49-F238E27FC236}">
                <a16:creationId xmlns:a16="http://schemas.microsoft.com/office/drawing/2014/main" id="{D19DC99B-E094-13AF-C8EC-0F004FF307C2}"/>
              </a:ext>
            </a:extLst>
          </p:cNvPr>
          <p:cNvPicPr>
            <a:picLocks noChangeAspect="1"/>
          </p:cNvPicPr>
          <p:nvPr/>
        </p:nvPicPr>
        <p:blipFill>
          <a:blip r:embed="rId2"/>
          <a:stretch>
            <a:fillRect/>
          </a:stretch>
        </p:blipFill>
        <p:spPr>
          <a:xfrm>
            <a:off x="5884164" y="2178423"/>
            <a:ext cx="6003243" cy="3747247"/>
          </a:xfrm>
          <a:prstGeom prst="rect">
            <a:avLst/>
          </a:prstGeom>
        </p:spPr>
      </p:pic>
    </p:spTree>
    <p:extLst>
      <p:ext uri="{BB962C8B-B14F-4D97-AF65-F5344CB8AC3E}">
        <p14:creationId xmlns:p14="http://schemas.microsoft.com/office/powerpoint/2010/main" val="289687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76F3-6AC8-24EF-956D-87C3BF4A6527}"/>
              </a:ext>
            </a:extLst>
          </p:cNvPr>
          <p:cNvSpPr>
            <a:spLocks noGrp="1"/>
          </p:cNvSpPr>
          <p:nvPr>
            <p:ph type="title"/>
          </p:nvPr>
        </p:nvSpPr>
        <p:spPr/>
        <p:txBody>
          <a:bodyPr/>
          <a:lstStyle/>
          <a:p>
            <a:r>
              <a:rPr lang="en-US" dirty="0">
                <a:solidFill>
                  <a:schemeClr val="accent2"/>
                </a:solidFill>
              </a:rPr>
              <a:t>Optimal charging locations </a:t>
            </a:r>
          </a:p>
        </p:txBody>
      </p:sp>
      <p:sp>
        <p:nvSpPr>
          <p:cNvPr id="3" name="Content Placeholder 2">
            <a:extLst>
              <a:ext uri="{FF2B5EF4-FFF2-40B4-BE49-F238E27FC236}">
                <a16:creationId xmlns:a16="http://schemas.microsoft.com/office/drawing/2014/main" id="{CBEAD1DC-9179-46D8-E90E-7B6A94278E8F}"/>
              </a:ext>
            </a:extLst>
          </p:cNvPr>
          <p:cNvSpPr>
            <a:spLocks noGrp="1"/>
          </p:cNvSpPr>
          <p:nvPr>
            <p:ph idx="1"/>
          </p:nvPr>
        </p:nvSpPr>
        <p:spPr/>
        <p:txBody>
          <a:bodyPr/>
          <a:lstStyle/>
          <a:p>
            <a:endParaRPr lang="en-US" dirty="0"/>
          </a:p>
          <a:p>
            <a:endParaRPr lang="en-US" dirty="0"/>
          </a:p>
          <a:p>
            <a:r>
              <a:rPr lang="en-US" dirty="0"/>
              <a:t>Most Optimal Spots Ranked by numbers </a:t>
            </a:r>
          </a:p>
          <a:p>
            <a:pPr marL="0" indent="0">
              <a:buNone/>
            </a:pPr>
            <a:r>
              <a:rPr lang="en-US" dirty="0"/>
              <a:t> where the score 100 is the most optimal</a:t>
            </a:r>
          </a:p>
          <a:p>
            <a:pPr marL="0" indent="0">
              <a:buNone/>
            </a:pPr>
            <a:r>
              <a:rPr lang="en-US" dirty="0"/>
              <a:t> and 1 being the least optimal.  </a:t>
            </a:r>
          </a:p>
        </p:txBody>
      </p:sp>
      <p:pic>
        <p:nvPicPr>
          <p:cNvPr id="7" name="Picture 6">
            <a:extLst>
              <a:ext uri="{FF2B5EF4-FFF2-40B4-BE49-F238E27FC236}">
                <a16:creationId xmlns:a16="http://schemas.microsoft.com/office/drawing/2014/main" id="{60F35A0F-EFD1-DA80-2ABE-5C05D2A5F726}"/>
              </a:ext>
            </a:extLst>
          </p:cNvPr>
          <p:cNvPicPr>
            <a:picLocks noChangeAspect="1"/>
          </p:cNvPicPr>
          <p:nvPr/>
        </p:nvPicPr>
        <p:blipFill>
          <a:blip r:embed="rId2"/>
          <a:stretch>
            <a:fillRect/>
          </a:stretch>
        </p:blipFill>
        <p:spPr>
          <a:xfrm>
            <a:off x="6141321" y="2286000"/>
            <a:ext cx="4602879" cy="3749365"/>
          </a:xfrm>
          <a:prstGeom prst="rect">
            <a:avLst/>
          </a:prstGeom>
        </p:spPr>
      </p:pic>
    </p:spTree>
    <p:extLst>
      <p:ext uri="{BB962C8B-B14F-4D97-AF65-F5344CB8AC3E}">
        <p14:creationId xmlns:p14="http://schemas.microsoft.com/office/powerpoint/2010/main" val="334636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3DD2-9A7C-14F9-79F2-34CE111253BA}"/>
              </a:ext>
            </a:extLst>
          </p:cNvPr>
          <p:cNvSpPr>
            <a:spLocks noGrp="1"/>
          </p:cNvSpPr>
          <p:nvPr>
            <p:ph type="title"/>
          </p:nvPr>
        </p:nvSpPr>
        <p:spPr/>
        <p:txBody>
          <a:bodyPr/>
          <a:lstStyle/>
          <a:p>
            <a:r>
              <a:rPr lang="en-US" dirty="0">
                <a:solidFill>
                  <a:schemeClr val="accent2"/>
                </a:solidFill>
              </a:rPr>
              <a:t>Future work </a:t>
            </a:r>
          </a:p>
        </p:txBody>
      </p:sp>
      <p:sp>
        <p:nvSpPr>
          <p:cNvPr id="3" name="Content Placeholder 2">
            <a:extLst>
              <a:ext uri="{FF2B5EF4-FFF2-40B4-BE49-F238E27FC236}">
                <a16:creationId xmlns:a16="http://schemas.microsoft.com/office/drawing/2014/main" id="{98EFC802-4F13-ADA8-DA84-CB253A25F3B4}"/>
              </a:ext>
            </a:extLst>
          </p:cNvPr>
          <p:cNvSpPr>
            <a:spLocks noGrp="1"/>
          </p:cNvSpPr>
          <p:nvPr>
            <p:ph idx="1"/>
          </p:nvPr>
        </p:nvSpPr>
        <p:spPr/>
        <p:txBody>
          <a:bodyPr>
            <a:normAutofit/>
          </a:bodyPr>
          <a:lstStyle/>
          <a:p>
            <a:pPr algn="l">
              <a:buFont typeface="Wingdings" panose="05000000000000000000" pitchFamily="2" charset="2"/>
              <a:buChar char="ü"/>
            </a:pPr>
            <a:r>
              <a:rPr lang="en-US" sz="2000" b="0" i="0" dirty="0">
                <a:effectLst/>
                <a:latin typeface="-apple-system"/>
              </a:rPr>
              <a:t>More time needs to be spent on coming up with a suitable objective function based on comprehensive field research, domain expertise, and alignment with policy requirements</a:t>
            </a:r>
          </a:p>
          <a:p>
            <a:pPr algn="l">
              <a:buFont typeface="Wingdings" panose="05000000000000000000" pitchFamily="2" charset="2"/>
              <a:buChar char="ü"/>
            </a:pPr>
            <a:r>
              <a:rPr lang="en-US" sz="2000" b="0" i="0" dirty="0">
                <a:effectLst/>
                <a:latin typeface="-apple-system"/>
              </a:rPr>
              <a:t>The analysis did not encompass factors such as new EV station setup costs, land acquisition expenses, private/public access. Access to such data would significantly broaden the depth and applicability of our analysis</a:t>
            </a:r>
          </a:p>
          <a:p>
            <a:pPr algn="l">
              <a:buFont typeface="Wingdings" panose="05000000000000000000" pitchFamily="2" charset="2"/>
              <a:buChar char="ü"/>
            </a:pPr>
            <a:r>
              <a:rPr lang="en-US" sz="2000" b="0" i="0" dirty="0">
                <a:effectLst/>
                <a:latin typeface="-apple-system"/>
              </a:rPr>
              <a:t>The establishment of new EV stations would inevitably impact the current power grid, necessitating a cautious integration aligned with the existing load structures. This aspect offers potential for further comprehensive analysis and consideration</a:t>
            </a:r>
          </a:p>
          <a:p>
            <a:pPr algn="l">
              <a:buFont typeface="Wingdings" panose="05000000000000000000" pitchFamily="2" charset="2"/>
              <a:buChar char="ü"/>
            </a:pPr>
            <a:r>
              <a:rPr lang="en-US" sz="2000" b="0" i="0" dirty="0">
                <a:effectLst/>
                <a:latin typeface="-apple-system"/>
              </a:rPr>
              <a:t>As this code works in the backend to give the optimal locations, Once established a website/app which would sugges</a:t>
            </a:r>
            <a:r>
              <a:rPr lang="en-US" sz="2000" dirty="0">
                <a:latin typeface="-apple-system"/>
              </a:rPr>
              <a:t>t the nearest public / recreation spot to an EV charging location can be made. </a:t>
            </a:r>
            <a:endParaRPr lang="en-US" sz="2000" b="0" i="0" dirty="0">
              <a:effectLst/>
              <a:latin typeface="-apple-system"/>
            </a:endParaRPr>
          </a:p>
          <a:p>
            <a:pPr>
              <a:buFont typeface="Wingdings" panose="05000000000000000000" pitchFamily="2" charset="2"/>
              <a:buChar char="ü"/>
            </a:pPr>
            <a:endParaRPr lang="en-US" sz="2000" dirty="0"/>
          </a:p>
        </p:txBody>
      </p:sp>
    </p:spTree>
    <p:extLst>
      <p:ext uri="{BB962C8B-B14F-4D97-AF65-F5344CB8AC3E}">
        <p14:creationId xmlns:p14="http://schemas.microsoft.com/office/powerpoint/2010/main" val="138435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0A0D-53A2-633F-0A17-D6C1D646D4B6}"/>
              </a:ext>
            </a:extLst>
          </p:cNvPr>
          <p:cNvSpPr>
            <a:spLocks noGrp="1"/>
          </p:cNvSpPr>
          <p:nvPr>
            <p:ph type="title"/>
          </p:nvPr>
        </p:nvSpPr>
        <p:spPr/>
        <p:txBody>
          <a:bodyPr/>
          <a:lstStyle/>
          <a:p>
            <a:r>
              <a:rPr lang="en-US" dirty="0">
                <a:solidFill>
                  <a:schemeClr val="accent2"/>
                </a:solidFill>
              </a:rPr>
              <a:t>Electric Vehicles </a:t>
            </a:r>
          </a:p>
        </p:txBody>
      </p:sp>
      <p:sp>
        <p:nvSpPr>
          <p:cNvPr id="3" name="Content Placeholder 2">
            <a:extLst>
              <a:ext uri="{FF2B5EF4-FFF2-40B4-BE49-F238E27FC236}">
                <a16:creationId xmlns:a16="http://schemas.microsoft.com/office/drawing/2014/main" id="{269A0AD3-E9CE-B6EC-E77A-251D9FE1BE99}"/>
              </a:ext>
            </a:extLst>
          </p:cNvPr>
          <p:cNvSpPr>
            <a:spLocks noGrp="1"/>
          </p:cNvSpPr>
          <p:nvPr>
            <p:ph idx="1"/>
          </p:nvPr>
        </p:nvSpPr>
        <p:spPr/>
        <p:txBody>
          <a:bodyPr>
            <a:normAutofit fontScale="92500" lnSpcReduction="20000"/>
          </a:bodyPr>
          <a:lstStyle/>
          <a:p>
            <a:r>
              <a:rPr lang="en-US" b="0" i="0" dirty="0">
                <a:effectLst/>
                <a:latin typeface="Söhne"/>
              </a:rPr>
              <a:t>Electric vehicles (EVs) are a type of vehicle that uses electricity as its primary source of power for propulsion. Unlike traditional internal combustion engine (ICE) vehicles, which rely on gasoline or diesel fuel, EVs use electric motors and rechargeable batteries to generate the energy needed to drive the vehicle.</a:t>
            </a:r>
          </a:p>
          <a:p>
            <a:pPr marL="0" indent="0">
              <a:buNone/>
            </a:pPr>
            <a:endParaRPr lang="en-US" b="0" i="0" dirty="0">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Söhne"/>
              </a:rPr>
              <a:t>They include Battery Electric Vehicles (BEVs), Plug-in Hybrid Electric Vehicles (PHEVs), Hybrid Electric Vehicles (HEVs), and Extended Range Electric Vehicles (EREVs). EVs have electric motors, battery packs, and charging systems.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Söhne"/>
              </a:rPr>
              <a:t> They are known for their environmental benefits, producing zero tailpipe emissions, and are becoming more popular due to technological advancements and efforts to reduce air pollution and combat climate change.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rPr>
            </a:br>
            <a:endParaRPr kumimoji="0" lang="en-US" altLang="en-US" sz="4800" b="0" i="0" u="none" strike="noStrike" cap="none" normalizeH="0" baseline="0" dirty="0">
              <a:ln>
                <a:noFill/>
              </a:ln>
              <a:solidFill>
                <a:schemeClr val="tx1"/>
              </a:solidFill>
              <a:effectLst/>
              <a:latin typeface="Arial" panose="020B0604020202020204" pitchFamily="34" charset="0"/>
            </a:endParaRPr>
          </a:p>
          <a:p>
            <a:endParaRPr lang="en-US" dirty="0">
              <a:solidFill>
                <a:srgbClr val="D1D5DB"/>
              </a:solidFill>
              <a:latin typeface="Söhne"/>
            </a:endParaRPr>
          </a:p>
        </p:txBody>
      </p:sp>
    </p:spTree>
    <p:extLst>
      <p:ext uri="{BB962C8B-B14F-4D97-AF65-F5344CB8AC3E}">
        <p14:creationId xmlns:p14="http://schemas.microsoft.com/office/powerpoint/2010/main" val="3113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B99D-660E-D17E-EF6A-2BB9EB30F3E4}"/>
              </a:ext>
            </a:extLst>
          </p:cNvPr>
          <p:cNvSpPr>
            <a:spLocks noGrp="1"/>
          </p:cNvSpPr>
          <p:nvPr>
            <p:ph type="title"/>
          </p:nvPr>
        </p:nvSpPr>
        <p:spPr/>
        <p:txBody>
          <a:bodyPr/>
          <a:lstStyle/>
          <a:p>
            <a:r>
              <a:rPr lang="en-US" dirty="0">
                <a:solidFill>
                  <a:schemeClr val="accent2"/>
                </a:solidFill>
              </a:rPr>
              <a:t>Why move to EV ? </a:t>
            </a:r>
          </a:p>
        </p:txBody>
      </p:sp>
      <p:sp>
        <p:nvSpPr>
          <p:cNvPr id="3" name="Content Placeholder 2">
            <a:extLst>
              <a:ext uri="{FF2B5EF4-FFF2-40B4-BE49-F238E27FC236}">
                <a16:creationId xmlns:a16="http://schemas.microsoft.com/office/drawing/2014/main" id="{BD0FCE26-99BC-B2A6-C22A-6BF029802C5F}"/>
              </a:ext>
            </a:extLst>
          </p:cNvPr>
          <p:cNvSpPr>
            <a:spLocks noGrp="1"/>
          </p:cNvSpPr>
          <p:nvPr>
            <p:ph idx="1"/>
          </p:nvPr>
        </p:nvSpPr>
        <p:spPr/>
        <p:txBody>
          <a:bodyPr>
            <a:normAutofit/>
          </a:bodyPr>
          <a:lstStyle/>
          <a:p>
            <a:r>
              <a:rPr lang="en-US" sz="2000" b="0" i="0" dirty="0">
                <a:effectLst/>
                <a:latin typeface="Söhne"/>
              </a:rPr>
              <a:t>Switching to electric vehicles (EVs) offers numerous advantages, including environmental benefits such as reduced greenhouse gas emissions and improved air quality. Economic benefits include lower operating costs and reduced dependence on imported oil. EVs provide better performance with instant torque, quieter operation, and lower centers of gravity.</a:t>
            </a:r>
          </a:p>
          <a:p>
            <a:r>
              <a:rPr lang="en-US" sz="2000" b="0" i="0" dirty="0">
                <a:effectLst/>
                <a:latin typeface="Söhne"/>
              </a:rPr>
              <a:t>They benefit from technological advancements like improved battery technology and integration with renewable energy sources. Governments often offer incentives, and EVs require less maintenance, contributing to long-term cost savings. Additionally, the shift to EVs aligns with the global transition to sustainable, low-carbon energy sources, making them a compelling choice for individuals and society.</a:t>
            </a:r>
            <a:endParaRPr lang="en-US" sz="2000" dirty="0"/>
          </a:p>
        </p:txBody>
      </p:sp>
    </p:spTree>
    <p:extLst>
      <p:ext uri="{BB962C8B-B14F-4D97-AF65-F5344CB8AC3E}">
        <p14:creationId xmlns:p14="http://schemas.microsoft.com/office/powerpoint/2010/main" val="149744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660D-EB67-A5F6-286C-2761A486BA7B}"/>
              </a:ext>
            </a:extLst>
          </p:cNvPr>
          <p:cNvSpPr>
            <a:spLocks noGrp="1"/>
          </p:cNvSpPr>
          <p:nvPr>
            <p:ph type="title"/>
          </p:nvPr>
        </p:nvSpPr>
        <p:spPr/>
        <p:txBody>
          <a:bodyPr/>
          <a:lstStyle/>
          <a:p>
            <a:r>
              <a:rPr lang="en-US" dirty="0">
                <a:solidFill>
                  <a:schemeClr val="accent2"/>
                </a:solidFill>
              </a:rPr>
              <a:t>Analysis on the cos2 emissions produced by vehicles </a:t>
            </a:r>
          </a:p>
        </p:txBody>
      </p:sp>
      <p:pic>
        <p:nvPicPr>
          <p:cNvPr id="11" name="Content Placeholder 10">
            <a:extLst>
              <a:ext uri="{FF2B5EF4-FFF2-40B4-BE49-F238E27FC236}">
                <a16:creationId xmlns:a16="http://schemas.microsoft.com/office/drawing/2014/main" id="{E83EBBFB-8CC4-6510-68AF-969DE681500C}"/>
              </a:ext>
            </a:extLst>
          </p:cNvPr>
          <p:cNvPicPr>
            <a:picLocks noGrp="1" noChangeAspect="1"/>
          </p:cNvPicPr>
          <p:nvPr>
            <p:ph idx="1"/>
          </p:nvPr>
        </p:nvPicPr>
        <p:blipFill>
          <a:blip r:embed="rId2"/>
          <a:stretch>
            <a:fillRect/>
          </a:stretch>
        </p:blipFill>
        <p:spPr>
          <a:xfrm>
            <a:off x="537882" y="3005875"/>
            <a:ext cx="4939553" cy="2023325"/>
          </a:xfrm>
        </p:spPr>
      </p:pic>
      <p:pic>
        <p:nvPicPr>
          <p:cNvPr id="13" name="Picture 12">
            <a:extLst>
              <a:ext uri="{FF2B5EF4-FFF2-40B4-BE49-F238E27FC236}">
                <a16:creationId xmlns:a16="http://schemas.microsoft.com/office/drawing/2014/main" id="{6093AAD2-5C5D-F176-612F-6C99611E48A2}"/>
              </a:ext>
            </a:extLst>
          </p:cNvPr>
          <p:cNvPicPr>
            <a:picLocks noChangeAspect="1"/>
          </p:cNvPicPr>
          <p:nvPr/>
        </p:nvPicPr>
        <p:blipFill>
          <a:blip r:embed="rId3"/>
          <a:stretch>
            <a:fillRect/>
          </a:stretch>
        </p:blipFill>
        <p:spPr>
          <a:xfrm>
            <a:off x="5993209" y="2890573"/>
            <a:ext cx="5660909" cy="2449189"/>
          </a:xfrm>
          <a:prstGeom prst="rect">
            <a:avLst/>
          </a:prstGeom>
        </p:spPr>
      </p:pic>
    </p:spTree>
    <p:extLst>
      <p:ext uri="{BB962C8B-B14F-4D97-AF65-F5344CB8AC3E}">
        <p14:creationId xmlns:p14="http://schemas.microsoft.com/office/powerpoint/2010/main" val="52377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27F25-95D6-88FE-6E9C-2A241ECE7FEB}"/>
              </a:ext>
            </a:extLst>
          </p:cNvPr>
          <p:cNvPicPr>
            <a:picLocks noChangeAspect="1"/>
          </p:cNvPicPr>
          <p:nvPr/>
        </p:nvPicPr>
        <p:blipFill>
          <a:blip r:embed="rId2"/>
          <a:stretch>
            <a:fillRect/>
          </a:stretch>
        </p:blipFill>
        <p:spPr>
          <a:xfrm>
            <a:off x="421877" y="305888"/>
            <a:ext cx="4971906" cy="2655801"/>
          </a:xfrm>
          <a:prstGeom prst="rect">
            <a:avLst/>
          </a:prstGeom>
        </p:spPr>
      </p:pic>
      <p:pic>
        <p:nvPicPr>
          <p:cNvPr id="5" name="Picture 4">
            <a:extLst>
              <a:ext uri="{FF2B5EF4-FFF2-40B4-BE49-F238E27FC236}">
                <a16:creationId xmlns:a16="http://schemas.microsoft.com/office/drawing/2014/main" id="{2FA4319E-8682-90E9-4B99-7F38ABD8B673}"/>
              </a:ext>
            </a:extLst>
          </p:cNvPr>
          <p:cNvPicPr>
            <a:picLocks noChangeAspect="1"/>
          </p:cNvPicPr>
          <p:nvPr/>
        </p:nvPicPr>
        <p:blipFill>
          <a:blip r:embed="rId3"/>
          <a:stretch>
            <a:fillRect/>
          </a:stretch>
        </p:blipFill>
        <p:spPr>
          <a:xfrm>
            <a:off x="421876" y="3429000"/>
            <a:ext cx="4811225" cy="2975531"/>
          </a:xfrm>
          <a:prstGeom prst="rect">
            <a:avLst/>
          </a:prstGeom>
        </p:spPr>
      </p:pic>
      <p:pic>
        <p:nvPicPr>
          <p:cNvPr id="7" name="Picture 6">
            <a:extLst>
              <a:ext uri="{FF2B5EF4-FFF2-40B4-BE49-F238E27FC236}">
                <a16:creationId xmlns:a16="http://schemas.microsoft.com/office/drawing/2014/main" id="{4EC453D8-DD33-54D6-DC2C-036CBAC4BCAA}"/>
              </a:ext>
            </a:extLst>
          </p:cNvPr>
          <p:cNvPicPr>
            <a:picLocks noChangeAspect="1"/>
          </p:cNvPicPr>
          <p:nvPr/>
        </p:nvPicPr>
        <p:blipFill>
          <a:blip r:embed="rId4"/>
          <a:stretch>
            <a:fillRect/>
          </a:stretch>
        </p:blipFill>
        <p:spPr>
          <a:xfrm>
            <a:off x="5773049" y="471688"/>
            <a:ext cx="6185870" cy="2526854"/>
          </a:xfrm>
          <a:prstGeom prst="rect">
            <a:avLst/>
          </a:prstGeom>
        </p:spPr>
      </p:pic>
      <p:pic>
        <p:nvPicPr>
          <p:cNvPr id="9" name="Picture 8">
            <a:extLst>
              <a:ext uri="{FF2B5EF4-FFF2-40B4-BE49-F238E27FC236}">
                <a16:creationId xmlns:a16="http://schemas.microsoft.com/office/drawing/2014/main" id="{1A1DFC5C-8316-0905-0384-938DF15D60CD}"/>
              </a:ext>
            </a:extLst>
          </p:cNvPr>
          <p:cNvPicPr>
            <a:picLocks noChangeAspect="1"/>
          </p:cNvPicPr>
          <p:nvPr/>
        </p:nvPicPr>
        <p:blipFill>
          <a:blip r:embed="rId5"/>
          <a:stretch>
            <a:fillRect/>
          </a:stretch>
        </p:blipFill>
        <p:spPr>
          <a:xfrm>
            <a:off x="5701552" y="3429000"/>
            <a:ext cx="5706856" cy="2290851"/>
          </a:xfrm>
          <a:prstGeom prst="rect">
            <a:avLst/>
          </a:prstGeom>
        </p:spPr>
      </p:pic>
    </p:spTree>
    <p:extLst>
      <p:ext uri="{BB962C8B-B14F-4D97-AF65-F5344CB8AC3E}">
        <p14:creationId xmlns:p14="http://schemas.microsoft.com/office/powerpoint/2010/main" val="153729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65DA-639A-12C0-9CDC-5810046725E0}"/>
              </a:ext>
            </a:extLst>
          </p:cNvPr>
          <p:cNvSpPr>
            <a:spLocks noGrp="1"/>
          </p:cNvSpPr>
          <p:nvPr>
            <p:ph type="title"/>
          </p:nvPr>
        </p:nvSpPr>
        <p:spPr/>
        <p:txBody>
          <a:bodyPr/>
          <a:lstStyle/>
          <a:p>
            <a:r>
              <a:rPr lang="en-US" dirty="0">
                <a:solidFill>
                  <a:schemeClr val="accent2"/>
                </a:solidFill>
              </a:rPr>
              <a:t>Number of vehicles with respect to make and model</a:t>
            </a:r>
          </a:p>
        </p:txBody>
      </p:sp>
      <p:pic>
        <p:nvPicPr>
          <p:cNvPr id="4" name="Content Placeholder 4">
            <a:extLst>
              <a:ext uri="{FF2B5EF4-FFF2-40B4-BE49-F238E27FC236}">
                <a16:creationId xmlns:a16="http://schemas.microsoft.com/office/drawing/2014/main" id="{D50F59DF-1DD6-936A-4B4D-7B0F166DD3EF}"/>
              </a:ext>
            </a:extLst>
          </p:cNvPr>
          <p:cNvPicPr>
            <a:picLocks noGrp="1" noChangeAspect="1"/>
          </p:cNvPicPr>
          <p:nvPr>
            <p:ph idx="1"/>
          </p:nvPr>
        </p:nvPicPr>
        <p:blipFill>
          <a:blip r:embed="rId2"/>
          <a:stretch>
            <a:fillRect/>
          </a:stretch>
        </p:blipFill>
        <p:spPr>
          <a:xfrm>
            <a:off x="700640" y="2958353"/>
            <a:ext cx="5103732" cy="2722851"/>
          </a:xfrm>
        </p:spPr>
      </p:pic>
      <p:pic>
        <p:nvPicPr>
          <p:cNvPr id="5" name="Picture 4">
            <a:extLst>
              <a:ext uri="{FF2B5EF4-FFF2-40B4-BE49-F238E27FC236}">
                <a16:creationId xmlns:a16="http://schemas.microsoft.com/office/drawing/2014/main" id="{F204458F-E051-D53C-14C8-0BD1CD941477}"/>
              </a:ext>
            </a:extLst>
          </p:cNvPr>
          <p:cNvPicPr>
            <a:picLocks noChangeAspect="1"/>
          </p:cNvPicPr>
          <p:nvPr/>
        </p:nvPicPr>
        <p:blipFill>
          <a:blip r:embed="rId3"/>
          <a:stretch>
            <a:fillRect/>
          </a:stretch>
        </p:blipFill>
        <p:spPr>
          <a:xfrm>
            <a:off x="6188750" y="2895257"/>
            <a:ext cx="5572944" cy="2946206"/>
          </a:xfrm>
          <a:prstGeom prst="rect">
            <a:avLst/>
          </a:prstGeom>
        </p:spPr>
      </p:pic>
    </p:spTree>
    <p:extLst>
      <p:ext uri="{BB962C8B-B14F-4D97-AF65-F5344CB8AC3E}">
        <p14:creationId xmlns:p14="http://schemas.microsoft.com/office/powerpoint/2010/main" val="225872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E4AB-F306-27C1-4A18-6CA6D851B0C5}"/>
              </a:ext>
            </a:extLst>
          </p:cNvPr>
          <p:cNvSpPr>
            <a:spLocks noGrp="1"/>
          </p:cNvSpPr>
          <p:nvPr>
            <p:ph type="title"/>
          </p:nvPr>
        </p:nvSpPr>
        <p:spPr/>
        <p:txBody>
          <a:bodyPr/>
          <a:lstStyle/>
          <a:p>
            <a:r>
              <a:rPr lang="en-US" dirty="0">
                <a:solidFill>
                  <a:schemeClr val="accent2"/>
                </a:solidFill>
              </a:rPr>
              <a:t>Scatter plot</a:t>
            </a:r>
          </a:p>
        </p:txBody>
      </p:sp>
      <p:pic>
        <p:nvPicPr>
          <p:cNvPr id="5" name="Content Placeholder 4">
            <a:extLst>
              <a:ext uri="{FF2B5EF4-FFF2-40B4-BE49-F238E27FC236}">
                <a16:creationId xmlns:a16="http://schemas.microsoft.com/office/drawing/2014/main" id="{AA28752B-A265-C354-0722-C97332579B6F}"/>
              </a:ext>
            </a:extLst>
          </p:cNvPr>
          <p:cNvPicPr>
            <a:picLocks noGrp="1" noChangeAspect="1"/>
          </p:cNvPicPr>
          <p:nvPr>
            <p:ph idx="1"/>
          </p:nvPr>
        </p:nvPicPr>
        <p:blipFill>
          <a:blip r:embed="rId2"/>
          <a:stretch>
            <a:fillRect/>
          </a:stretch>
        </p:blipFill>
        <p:spPr>
          <a:xfrm>
            <a:off x="2138398" y="1945775"/>
            <a:ext cx="6745625" cy="4483373"/>
          </a:xfrm>
        </p:spPr>
      </p:pic>
    </p:spTree>
    <p:extLst>
      <p:ext uri="{BB962C8B-B14F-4D97-AF65-F5344CB8AC3E}">
        <p14:creationId xmlns:p14="http://schemas.microsoft.com/office/powerpoint/2010/main" val="230889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D981-DF7D-3E1B-D54A-D5E2E557F01D}"/>
              </a:ext>
            </a:extLst>
          </p:cNvPr>
          <p:cNvSpPr>
            <a:spLocks noGrp="1"/>
          </p:cNvSpPr>
          <p:nvPr>
            <p:ph type="title"/>
          </p:nvPr>
        </p:nvSpPr>
        <p:spPr/>
        <p:txBody>
          <a:bodyPr/>
          <a:lstStyle/>
          <a:p>
            <a:r>
              <a:rPr lang="en-US" dirty="0">
                <a:solidFill>
                  <a:schemeClr val="accent2"/>
                </a:solidFill>
              </a:rPr>
              <a:t>Conclusion</a:t>
            </a:r>
          </a:p>
        </p:txBody>
      </p:sp>
      <p:sp>
        <p:nvSpPr>
          <p:cNvPr id="3" name="Content Placeholder 2">
            <a:extLst>
              <a:ext uri="{FF2B5EF4-FFF2-40B4-BE49-F238E27FC236}">
                <a16:creationId xmlns:a16="http://schemas.microsoft.com/office/drawing/2014/main" id="{0D52B1A8-F505-B7FE-6767-38B8CC6C26EC}"/>
              </a:ext>
            </a:extLst>
          </p:cNvPr>
          <p:cNvSpPr>
            <a:spLocks noGrp="1"/>
          </p:cNvSpPr>
          <p:nvPr>
            <p:ph idx="1"/>
          </p:nvPr>
        </p:nvSpPr>
        <p:spPr/>
        <p:txBody>
          <a:bodyPr/>
          <a:lstStyle/>
          <a:p>
            <a:r>
              <a:rPr lang="en-US" b="0" i="0" dirty="0">
                <a:effectLst/>
                <a:latin typeface="Söhne"/>
              </a:rPr>
              <a:t>As we can infer from the analysis switching to electric vehicles (EVs) is a crucial response to the rise in carbon dioxide (CO2) emissions from vehicles. EVs produce zero tailpipe emissions, significantly reducing greenhouse gas emissions and combating climate change. This transition encourages the use of cleaner electricity sources, such as renewables, and aligns with government initiatives and incentives. EVs also improve air quality and human health by emitting fewer pollutants. As technology advances and battery efficiency improves, EVs are becoming more sustainable and practical, contributing to a low-carbon economy. While EV adoption is essential, its success depends on factors like the electricity grid's carbon intensity and charging infrastructure development.</a:t>
            </a:r>
            <a:endParaRPr lang="en-US" dirty="0"/>
          </a:p>
        </p:txBody>
      </p:sp>
    </p:spTree>
    <p:extLst>
      <p:ext uri="{BB962C8B-B14F-4D97-AF65-F5344CB8AC3E}">
        <p14:creationId xmlns:p14="http://schemas.microsoft.com/office/powerpoint/2010/main" val="136616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36B4C8C-577C-C2A8-2AB8-6FFEA17505F3}"/>
              </a:ext>
            </a:extLst>
          </p:cNvPr>
          <p:cNvPicPr>
            <a:picLocks noGrp="1" noChangeAspect="1"/>
          </p:cNvPicPr>
          <p:nvPr>
            <p:ph idx="1"/>
          </p:nvPr>
        </p:nvPicPr>
        <p:blipFill>
          <a:blip r:embed="rId2"/>
          <a:stretch>
            <a:fillRect/>
          </a:stretch>
        </p:blipFill>
        <p:spPr>
          <a:xfrm>
            <a:off x="5858436" y="1827734"/>
            <a:ext cx="5678488" cy="3389110"/>
          </a:xfrm>
        </p:spPr>
      </p:pic>
      <p:sp>
        <p:nvSpPr>
          <p:cNvPr id="4" name="Text Placeholder 3">
            <a:extLst>
              <a:ext uri="{FF2B5EF4-FFF2-40B4-BE49-F238E27FC236}">
                <a16:creationId xmlns:a16="http://schemas.microsoft.com/office/drawing/2014/main" id="{6F8D8D41-1677-C6C2-8069-9BFE13894DB0}"/>
              </a:ext>
            </a:extLst>
          </p:cNvPr>
          <p:cNvSpPr>
            <a:spLocks noGrp="1"/>
          </p:cNvSpPr>
          <p:nvPr>
            <p:ph type="body" sz="half" idx="2"/>
          </p:nvPr>
        </p:nvSpPr>
        <p:spPr>
          <a:xfrm>
            <a:off x="1084729" y="2221454"/>
            <a:ext cx="4258235" cy="3964194"/>
          </a:xfrm>
        </p:spPr>
        <p:txBody>
          <a:bodyPr>
            <a:normAutofit lnSpcReduction="10000"/>
          </a:bodyPr>
          <a:lstStyle/>
          <a:p>
            <a:pPr marL="285750" indent="-285750">
              <a:buFont typeface="Wingdings" panose="05000000000000000000" pitchFamily="2" charset="2"/>
              <a:buChar char="ü"/>
            </a:pPr>
            <a:r>
              <a:rPr lang="en-US" dirty="0"/>
              <a:t>The area we’ve taken to work with is Dublin which is in Ireland as there are very less number of EV charging stations in the major cities of India. This code would work for any given area.</a:t>
            </a:r>
          </a:p>
          <a:p>
            <a:pPr marL="285750" indent="-285750">
              <a:buFont typeface="Wingdings" panose="05000000000000000000" pitchFamily="2" charset="2"/>
              <a:buChar char="ü"/>
            </a:pPr>
            <a:r>
              <a:rPr lang="en-US" dirty="0"/>
              <a:t>To check the number of EV charging stations in a given area we’ve used </a:t>
            </a:r>
            <a:r>
              <a:rPr lang="en-US" dirty="0" err="1"/>
              <a:t>OpenChargeMap</a:t>
            </a:r>
            <a:r>
              <a:rPr lang="en-US" dirty="0"/>
              <a:t> API. </a:t>
            </a:r>
          </a:p>
          <a:p>
            <a:pPr marL="285750" indent="-285750">
              <a:buFont typeface="Wingdings" panose="05000000000000000000" pitchFamily="2" charset="2"/>
              <a:buChar char="ü"/>
            </a:pPr>
            <a:r>
              <a:rPr lang="en-US" dirty="0"/>
              <a:t>We’ve used the API to get all the </a:t>
            </a:r>
            <a:r>
              <a:rPr lang="en-US" dirty="0" err="1"/>
              <a:t>exisiting</a:t>
            </a:r>
            <a:r>
              <a:rPr lang="en-US" dirty="0"/>
              <a:t> EV stations </a:t>
            </a:r>
            <a:r>
              <a:rPr lang="en-US" dirty="0" err="1"/>
              <a:t>withtin</a:t>
            </a:r>
            <a:r>
              <a:rPr lang="en-US" dirty="0"/>
              <a:t> a 25km </a:t>
            </a:r>
            <a:r>
              <a:rPr lang="en-US" dirty="0" err="1"/>
              <a:t>raidus</a:t>
            </a:r>
            <a:r>
              <a:rPr lang="en-US" dirty="0"/>
              <a:t> from the </a:t>
            </a:r>
            <a:r>
              <a:rPr lang="en-US" dirty="0" err="1"/>
              <a:t>centre</a:t>
            </a:r>
            <a:r>
              <a:rPr lang="en-US" dirty="0"/>
              <a:t> of Dublin</a:t>
            </a:r>
          </a:p>
          <a:p>
            <a:pPr marL="285750" indent="-285750">
              <a:buFont typeface="Wingdings" panose="05000000000000000000" pitchFamily="2" charset="2"/>
              <a:buChar char="ü"/>
            </a:pPr>
            <a:r>
              <a:rPr lang="en-US" dirty="0"/>
              <a:t>There were a total of 333 EV Charging Points in the chosen radius as opposed to </a:t>
            </a:r>
            <a:r>
              <a:rPr lang="en-US" dirty="0" err="1"/>
              <a:t>Banglore</a:t>
            </a:r>
            <a:r>
              <a:rPr lang="en-US" dirty="0"/>
              <a:t> which has only 5.</a:t>
            </a:r>
          </a:p>
        </p:txBody>
      </p:sp>
      <p:sp>
        <p:nvSpPr>
          <p:cNvPr id="8" name="TextBox 7">
            <a:extLst>
              <a:ext uri="{FF2B5EF4-FFF2-40B4-BE49-F238E27FC236}">
                <a16:creationId xmlns:a16="http://schemas.microsoft.com/office/drawing/2014/main" id="{3562929E-D895-1972-4925-1A4ABEA76516}"/>
              </a:ext>
            </a:extLst>
          </p:cNvPr>
          <p:cNvSpPr txBox="1"/>
          <p:nvPr/>
        </p:nvSpPr>
        <p:spPr>
          <a:xfrm>
            <a:off x="986118" y="796970"/>
            <a:ext cx="4258235" cy="954107"/>
          </a:xfrm>
          <a:prstGeom prst="rect">
            <a:avLst/>
          </a:prstGeom>
          <a:noFill/>
        </p:spPr>
        <p:txBody>
          <a:bodyPr wrap="square">
            <a:spAutoFit/>
          </a:bodyPr>
          <a:lstStyle/>
          <a:p>
            <a:r>
              <a:rPr lang="en-US" sz="2800" dirty="0">
                <a:solidFill>
                  <a:schemeClr val="accent2"/>
                </a:solidFill>
              </a:rPr>
              <a:t>Optimal EV CHARGING LOCATIONS </a:t>
            </a:r>
            <a:endParaRPr lang="en-US" sz="2800" dirty="0"/>
          </a:p>
        </p:txBody>
      </p:sp>
    </p:spTree>
    <p:extLst>
      <p:ext uri="{BB962C8B-B14F-4D97-AF65-F5344CB8AC3E}">
        <p14:creationId xmlns:p14="http://schemas.microsoft.com/office/powerpoint/2010/main" val="604828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245</TotalTime>
  <Words>900</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Söhne</vt:lpstr>
      <vt:lpstr>Tw Cen MT</vt:lpstr>
      <vt:lpstr>Tw Cen MT Condensed</vt:lpstr>
      <vt:lpstr>Wingdings</vt:lpstr>
      <vt:lpstr>Wingdings 3</vt:lpstr>
      <vt:lpstr>Integral</vt:lpstr>
      <vt:lpstr>Open Innovation for Sustainable Global Mobility</vt:lpstr>
      <vt:lpstr>Electric Vehicles </vt:lpstr>
      <vt:lpstr>Why move to EV ? </vt:lpstr>
      <vt:lpstr>Analysis on the cos2 emissions produced by vehicles </vt:lpstr>
      <vt:lpstr>PowerPoint Presentation</vt:lpstr>
      <vt:lpstr>Number of vehicles with respect to make and model</vt:lpstr>
      <vt:lpstr>Scatter plot</vt:lpstr>
      <vt:lpstr>Conclusion</vt:lpstr>
      <vt:lpstr>PowerPoint Presentation</vt:lpstr>
      <vt:lpstr>PowerPoint Presentation</vt:lpstr>
      <vt:lpstr>Major hotspots</vt:lpstr>
      <vt:lpstr>Public Service spots and places of recreation</vt:lpstr>
      <vt:lpstr>Objective Function</vt:lpstr>
      <vt:lpstr>Optimal charging locations </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Innovation for Sustainable Global Mobility</dc:title>
  <dc:creator>Ishan Praveen</dc:creator>
  <cp:lastModifiedBy>Ishan Praveen</cp:lastModifiedBy>
  <cp:revision>2</cp:revision>
  <dcterms:created xsi:type="dcterms:W3CDTF">2023-10-22T06:05:59Z</dcterms:created>
  <dcterms:modified xsi:type="dcterms:W3CDTF">2023-10-22T10:11:22Z</dcterms:modified>
</cp:coreProperties>
</file>